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0"/>
  </p:notesMasterIdLst>
  <p:sldIdLst>
    <p:sldId id="256" r:id="rId2"/>
    <p:sldId id="260" r:id="rId3"/>
    <p:sldId id="258" r:id="rId4"/>
    <p:sldId id="272" r:id="rId5"/>
    <p:sldId id="259" r:id="rId6"/>
    <p:sldId id="267" r:id="rId7"/>
    <p:sldId id="313" r:id="rId8"/>
    <p:sldId id="314" r:id="rId9"/>
    <p:sldId id="268" r:id="rId10"/>
    <p:sldId id="261" r:id="rId11"/>
    <p:sldId id="273" r:id="rId12"/>
    <p:sldId id="264" r:id="rId13"/>
    <p:sldId id="294" r:id="rId14"/>
    <p:sldId id="265" r:id="rId15"/>
    <p:sldId id="279" r:id="rId16"/>
    <p:sldId id="282" r:id="rId17"/>
    <p:sldId id="283" r:id="rId18"/>
    <p:sldId id="271" r:id="rId19"/>
    <p:sldId id="270" r:id="rId20"/>
    <p:sldId id="280" r:id="rId21"/>
    <p:sldId id="275" r:id="rId22"/>
    <p:sldId id="277" r:id="rId23"/>
    <p:sldId id="276" r:id="rId24"/>
    <p:sldId id="281" r:id="rId25"/>
    <p:sldId id="284" r:id="rId26"/>
    <p:sldId id="285" r:id="rId27"/>
    <p:sldId id="316" r:id="rId28"/>
    <p:sldId id="317" r:id="rId29"/>
    <p:sldId id="315" r:id="rId30"/>
    <p:sldId id="318" r:id="rId31"/>
    <p:sldId id="319" r:id="rId32"/>
    <p:sldId id="320" r:id="rId33"/>
    <p:sldId id="321" r:id="rId34"/>
    <p:sldId id="322" r:id="rId35"/>
    <p:sldId id="288" r:id="rId36"/>
    <p:sldId id="348" r:id="rId37"/>
    <p:sldId id="349" r:id="rId38"/>
    <p:sldId id="350" r:id="rId39"/>
    <p:sldId id="362" r:id="rId40"/>
    <p:sldId id="351" r:id="rId41"/>
    <p:sldId id="352" r:id="rId42"/>
    <p:sldId id="355" r:id="rId43"/>
    <p:sldId id="363" r:id="rId44"/>
    <p:sldId id="364" r:id="rId45"/>
    <p:sldId id="356" r:id="rId46"/>
    <p:sldId id="365" r:id="rId47"/>
    <p:sldId id="366" r:id="rId48"/>
    <p:sldId id="287" r:id="rId49"/>
    <p:sldId id="298" r:id="rId50"/>
    <p:sldId id="292" r:id="rId51"/>
    <p:sldId id="296" r:id="rId52"/>
    <p:sldId id="295" r:id="rId53"/>
    <p:sldId id="297" r:id="rId54"/>
    <p:sldId id="300" r:id="rId55"/>
    <p:sldId id="301" r:id="rId56"/>
    <p:sldId id="302" r:id="rId57"/>
    <p:sldId id="303" r:id="rId58"/>
    <p:sldId id="304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23" r:id="rId67"/>
    <p:sldId id="324" r:id="rId68"/>
    <p:sldId id="326" r:id="rId69"/>
    <p:sldId id="325" r:id="rId70"/>
    <p:sldId id="327" r:id="rId71"/>
    <p:sldId id="337" r:id="rId72"/>
    <p:sldId id="289" r:id="rId73"/>
    <p:sldId id="339" r:id="rId74"/>
    <p:sldId id="330" r:id="rId75"/>
    <p:sldId id="331" r:id="rId76"/>
    <p:sldId id="338" r:id="rId77"/>
    <p:sldId id="342" r:id="rId78"/>
    <p:sldId id="332" r:id="rId79"/>
    <p:sldId id="357" r:id="rId80"/>
    <p:sldId id="334" r:id="rId81"/>
    <p:sldId id="345" r:id="rId82"/>
    <p:sldId id="346" r:id="rId83"/>
    <p:sldId id="347" r:id="rId84"/>
    <p:sldId id="354" r:id="rId85"/>
    <p:sldId id="361" r:id="rId86"/>
    <p:sldId id="291" r:id="rId87"/>
    <p:sldId id="358" r:id="rId88"/>
    <p:sldId id="359" r:id="rId89"/>
    <p:sldId id="360" r:id="rId90"/>
    <p:sldId id="290" r:id="rId91"/>
    <p:sldId id="257" r:id="rId92"/>
    <p:sldId id="293" r:id="rId93"/>
    <p:sldId id="262" r:id="rId94"/>
    <p:sldId id="263" r:id="rId95"/>
    <p:sldId id="328" r:id="rId96"/>
    <p:sldId id="341" r:id="rId97"/>
    <p:sldId id="343" r:id="rId98"/>
    <p:sldId id="344" r:id="rId9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5857" autoAdjust="0"/>
  </p:normalViewPr>
  <p:slideViewPr>
    <p:cSldViewPr snapToGrid="0">
      <p:cViewPr varScale="1">
        <p:scale>
          <a:sx n="111" d="100"/>
          <a:sy n="111" d="100"/>
        </p:scale>
        <p:origin x="46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11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4" Type="http://schemas.openxmlformats.org/officeDocument/2006/relationships/image" Target="../media/image118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25/05/2015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34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25/05/2015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25/05/2015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25/05/2015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25/05/2015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25/05/2015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25/05/2015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25/05/2015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25/05/2015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25/05/2015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25/05/2015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2.emf"/><Relationship Id="rId4" Type="http://schemas.openxmlformats.org/officeDocument/2006/relationships/package" Target="../embeddings/Dessin_Microsoft_Visio7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4.emf"/><Relationship Id="rId4" Type="http://schemas.openxmlformats.org/officeDocument/2006/relationships/package" Target="../embeddings/Dessin_Microsoft_Visio9.vsdx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0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6.emf"/><Relationship Id="rId11" Type="http://schemas.openxmlformats.org/officeDocument/2006/relationships/image" Target="../media/image830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0.png"/><Relationship Id="rId4" Type="http://schemas.openxmlformats.org/officeDocument/2006/relationships/image" Target="../media/image95.emf"/><Relationship Id="rId9" Type="http://schemas.openxmlformats.org/officeDocument/2006/relationships/package" Target="../embeddings/Dessin_Microsoft_Visio14.vsdx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96.emf"/><Relationship Id="rId12" Type="http://schemas.openxmlformats.org/officeDocument/2006/relationships/image" Target="../media/image8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0.png"/><Relationship Id="rId5" Type="http://schemas.openxmlformats.org/officeDocument/2006/relationships/image" Target="../media/image870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97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0.png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20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0.png"/><Relationship Id="rId4" Type="http://schemas.openxmlformats.org/officeDocument/2006/relationships/image" Target="../media/image99.emf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package" Target="../embeddings/Dessin_Microsoft_Visio22.vsdx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67.png"/><Relationship Id="rId4" Type="http://schemas.openxmlformats.org/officeDocument/2006/relationships/image" Target="../media/image101.emf"/><Relationship Id="rId9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png"/><Relationship Id="rId11" Type="http://schemas.openxmlformats.org/officeDocument/2006/relationships/image" Target="../media/image1000.png"/><Relationship Id="rId5" Type="http://schemas.openxmlformats.org/officeDocument/2006/relationships/image" Target="../media/image102.emf"/><Relationship Id="rId10" Type="http://schemas.openxmlformats.org/officeDocument/2006/relationships/image" Target="../media/image99.png"/><Relationship Id="rId4" Type="http://schemas.openxmlformats.org/officeDocument/2006/relationships/package" Target="../embeddings/Dessin_Microsoft_Visio23.vsdx"/><Relationship Id="rId9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3.emf"/><Relationship Id="rId4" Type="http://schemas.openxmlformats.org/officeDocument/2006/relationships/package" Target="../embeddings/Dessin_Microsoft_Visio24.vsdx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3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05.emf"/><Relationship Id="rId4" Type="http://schemas.openxmlformats.org/officeDocument/2006/relationships/package" Target="../embeddings/Dessin_Microsoft_Visio25.vsd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1.emf"/><Relationship Id="rId4" Type="http://schemas.openxmlformats.org/officeDocument/2006/relationships/package" Target="../embeddings/Dessin_Microsoft_Visio26.vsdx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notesSlide" Target="../notesSlides/notesSlide10.xml"/><Relationship Id="rId7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notesSlide" Target="../notesSlides/notesSlide11.xml"/><Relationship Id="rId7" Type="http://schemas.openxmlformats.org/officeDocument/2006/relationships/package" Target="../embeddings/Dessin_Microsoft_Visio2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.png"/><Relationship Id="rId9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1.vsdx"/><Relationship Id="rId13" Type="http://schemas.openxmlformats.org/officeDocument/2006/relationships/image" Target="../media/image118.png"/><Relationship Id="rId3" Type="http://schemas.openxmlformats.org/officeDocument/2006/relationships/package" Target="../embeddings/Dessin_Microsoft_Visio29.vsdx"/><Relationship Id="rId7" Type="http://schemas.openxmlformats.org/officeDocument/2006/relationships/image" Target="../media/image96.emf"/><Relationship Id="rId12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Dessin_Microsoft_Visio30.vsdx"/><Relationship Id="rId11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package" Target="../embeddings/Dessin_Microsoft_Visio33.vsdx"/><Relationship Id="rId4" Type="http://schemas.openxmlformats.org/officeDocument/2006/relationships/image" Target="../media/image114.emf"/><Relationship Id="rId9" Type="http://schemas.openxmlformats.org/officeDocument/2006/relationships/package" Target="../embeddings/Dessin_Microsoft_Visio32.vsdx"/><Relationship Id="rId1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Dessin_Microsoft_Visio35.vsdx"/><Relationship Id="rId12" Type="http://schemas.openxmlformats.org/officeDocument/2006/relationships/image" Target="../media/image1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5.emf"/><Relationship Id="rId11" Type="http://schemas.openxmlformats.org/officeDocument/2006/relationships/package" Target="../embeddings/Dessin_Microsoft_Visio37.vsdx"/><Relationship Id="rId5" Type="http://schemas.openxmlformats.org/officeDocument/2006/relationships/package" Target="../embeddings/Dessin_Microsoft_Visio34.vsdx"/><Relationship Id="rId10" Type="http://schemas.openxmlformats.org/officeDocument/2006/relationships/image" Target="../media/image117.emf"/><Relationship Id="rId4" Type="http://schemas.openxmlformats.org/officeDocument/2006/relationships/image" Target="../media/image2.png"/><Relationship Id="rId9" Type="http://schemas.openxmlformats.org/officeDocument/2006/relationships/package" Target="../embeddings/Dessin_Microsoft_Visio36.vsd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0.emf"/><Relationship Id="rId5" Type="http://schemas.openxmlformats.org/officeDocument/2006/relationships/package" Target="../embeddings/Dessin_Microsoft_Visio39.vsdx"/><Relationship Id="rId4" Type="http://schemas.openxmlformats.org/officeDocument/2006/relationships/image" Target="../media/image119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22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How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imagine </a:t>
            </a:r>
            <a:r>
              <a:rPr lang="fr-FR" sz="3200" b="1" dirty="0" err="1" smtClean="0"/>
              <a:t>analyzing</a:t>
            </a:r>
            <a:r>
              <a:rPr lang="fr-FR" sz="3200" b="1" dirty="0" smtClean="0"/>
              <a:t> the application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1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9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Framework for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analysis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Respect </a:t>
            </a:r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</a:p>
          <a:p>
            <a:r>
              <a:rPr lang="fr-FR" dirty="0" err="1" smtClean="0"/>
              <a:t>Theoretical</a:t>
            </a:r>
            <a:r>
              <a:rPr lang="fr-FR" dirty="0" smtClean="0"/>
              <a:t> contributions</a:t>
            </a:r>
          </a:p>
          <a:p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Temporal, </a:t>
            </a:r>
            <a:r>
              <a:rPr lang="fr-FR" dirty="0" err="1" smtClean="0"/>
              <a:t>spatiotemporal</a:t>
            </a:r>
            <a:endParaRPr lang="fr-FR" dirty="0" smtClean="0"/>
          </a:p>
          <a:p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(LP)</a:t>
            </a:r>
          </a:p>
          <a:p>
            <a:r>
              <a:rPr lang="fr-FR" dirty="0" smtClean="0"/>
              <a:t>Notable Extension</a:t>
            </a:r>
          </a:p>
          <a:p>
            <a:r>
              <a:rPr lang="fr-FR" dirty="0" smtClean="0"/>
              <a:t>Pipeline -&gt; trace -&gt; visu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3921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96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595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90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721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7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9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912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5" y="2959858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8" y="174334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91" y="1462150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178907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813" y="165788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484" y="154678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033" y="2959858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8" y="4382568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Reduce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keeping</a:t>
            </a:r>
            <a:r>
              <a:rPr lang="fr-FR" dirty="0" smtClean="0"/>
              <a:t> information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642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Population, </a:t>
            </a:r>
            <a:r>
              <a:rPr lang="fr-FR" dirty="0" err="1" smtClean="0"/>
              <a:t>individuals</a:t>
            </a:r>
            <a:r>
              <a:rPr lang="fr-FR" dirty="0" smtClean="0"/>
              <a:t>, </a:t>
            </a:r>
            <a:r>
              <a:rPr lang="fr-FR" dirty="0" err="1" smtClean="0"/>
              <a:t>attributes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2199630" y="2418429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290129" y="2589375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604900" y="3166216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365617" y="3921822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956577" y="3423387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641806" y="2831541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2498665" y="4001025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4247258" y="2290272"/>
            <a:ext cx="1486968" cy="700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5766645" y="202247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645" y="202247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901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4083465" y="3089304"/>
            <a:ext cx="1683180" cy="3161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5766645" y="2850022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645" y="2850022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95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3604899" y="4161105"/>
            <a:ext cx="2161746" cy="98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5734226" y="412164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226" y="412164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654" t="-7576" r="-664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6168571" y="452832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/>
              <p:cNvSpPr txBox="1"/>
              <p:nvPr/>
            </p:nvSpPr>
            <p:spPr>
              <a:xfrm>
                <a:off x="4578350" y="4986644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350" y="4986644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6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951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5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8773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2129611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saved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2129611"/>
                <a:ext cx="8648700" cy="1808566"/>
              </a:xfrm>
              <a:blipFill rotWithShape="0">
                <a:blip r:embed="rId2"/>
                <a:stretch>
                  <a:fillRect l="-635" t="-37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r="-7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  <a:endParaRPr lang="fr-FR" sz="2000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Ellipse 169"/>
          <p:cNvSpPr/>
          <p:nvPr/>
        </p:nvSpPr>
        <p:spPr>
          <a:xfrm>
            <a:off x="7201252" y="5513488"/>
            <a:ext cx="1313497" cy="588661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3861688" y="5156096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constraints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440" y="1460350"/>
            <a:ext cx="8648700" cy="1431064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Decrease</a:t>
            </a:r>
            <a:r>
              <a:rPr lang="fr-FR" dirty="0" smtClean="0"/>
              <a:t> </a:t>
            </a:r>
            <a:r>
              <a:rPr lang="fr-FR" dirty="0" err="1" smtClean="0"/>
              <a:t>algorithmic</a:t>
            </a:r>
            <a:r>
              <a:rPr lang="fr-FR" dirty="0" smtClean="0"/>
              <a:t> </a:t>
            </a:r>
            <a:r>
              <a:rPr lang="fr-FR" b="1" dirty="0" err="1" smtClean="0"/>
              <a:t>complexity</a:t>
            </a:r>
            <a:endParaRPr lang="fr-FR" b="1" dirty="0" smtClean="0"/>
          </a:p>
          <a:p>
            <a:r>
              <a:rPr lang="fr-FR" dirty="0" err="1" smtClean="0"/>
              <a:t>Bring</a:t>
            </a:r>
            <a:r>
              <a:rPr lang="fr-FR" dirty="0" smtClean="0"/>
              <a:t> </a:t>
            </a:r>
            <a:r>
              <a:rPr lang="fr-FR" b="1" dirty="0" err="1" smtClean="0"/>
              <a:t>coherence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err="1" smtClean="0"/>
              <a:t>syntaxic</a:t>
            </a:r>
            <a:r>
              <a:rPr lang="fr-FR" dirty="0" smtClean="0"/>
              <a:t> and </a:t>
            </a:r>
            <a:r>
              <a:rPr lang="fr-FR" b="1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characteristics</a:t>
            </a:r>
            <a:r>
              <a:rPr lang="fr-FR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825279" y="3262030"/>
            <a:ext cx="425866" cy="4227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404968" y="3262030"/>
            <a:ext cx="425866" cy="4227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1984657" y="3262030"/>
            <a:ext cx="425866" cy="4227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564346" y="3262030"/>
            <a:ext cx="425866" cy="4227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811852" y="4142454"/>
            <a:ext cx="425866" cy="4227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391540" y="4142454"/>
            <a:ext cx="1005555" cy="422778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550917" y="4142454"/>
            <a:ext cx="425866" cy="4227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811852" y="4791934"/>
            <a:ext cx="425866" cy="4227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1391541" y="4791934"/>
            <a:ext cx="1585242" cy="422778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811851" y="5441414"/>
            <a:ext cx="2164931" cy="422778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4966357" y="467739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4483207" y="52176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5490185" y="5220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811852" y="6165550"/>
            <a:ext cx="425866" cy="4227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1391540" y="6090894"/>
            <a:ext cx="1585241" cy="55773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971230" y="6165550"/>
            <a:ext cx="425866" cy="42277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4008000" y="570684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4774685" y="570684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409937" y="570684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5768480" y="570684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22" idx="3"/>
            <a:endCxn id="23" idx="7"/>
          </p:cNvCxnSpPr>
          <p:nvPr/>
        </p:nvCxnSpPr>
        <p:spPr>
          <a:xfrm flipH="1">
            <a:off x="4681132" y="4872929"/>
            <a:ext cx="319184" cy="3782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22" idx="5"/>
            <a:endCxn id="24" idx="1"/>
          </p:cNvCxnSpPr>
          <p:nvPr/>
        </p:nvCxnSpPr>
        <p:spPr>
          <a:xfrm>
            <a:off x="5164282" y="4872929"/>
            <a:ext cx="359862" cy="3814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endCxn id="34" idx="7"/>
          </p:cNvCxnSpPr>
          <p:nvPr/>
        </p:nvCxnSpPr>
        <p:spPr>
          <a:xfrm flipH="1">
            <a:off x="4205925" y="5414499"/>
            <a:ext cx="281571" cy="3258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stCxn id="23" idx="4"/>
            <a:endCxn id="107" idx="0"/>
          </p:cNvCxnSpPr>
          <p:nvPr/>
        </p:nvCxnSpPr>
        <p:spPr>
          <a:xfrm flipH="1">
            <a:off x="4519745" y="5446752"/>
            <a:ext cx="79404" cy="2621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>
            <a:stCxn id="23" idx="5"/>
            <a:endCxn id="36" idx="0"/>
          </p:cNvCxnSpPr>
          <p:nvPr/>
        </p:nvCxnSpPr>
        <p:spPr>
          <a:xfrm>
            <a:off x="4681132" y="5413203"/>
            <a:ext cx="209495" cy="2936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>
            <a:stCxn id="24" idx="5"/>
            <a:endCxn id="38" idx="0"/>
          </p:cNvCxnSpPr>
          <p:nvPr/>
        </p:nvCxnSpPr>
        <p:spPr>
          <a:xfrm>
            <a:off x="5688110" y="5416347"/>
            <a:ext cx="196312" cy="2905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stCxn id="24" idx="4"/>
            <a:endCxn id="37" idx="0"/>
          </p:cNvCxnSpPr>
          <p:nvPr/>
        </p:nvCxnSpPr>
        <p:spPr>
          <a:xfrm flipH="1">
            <a:off x="5525879" y="5449896"/>
            <a:ext cx="80248" cy="2569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>
            <a:off x="811851" y="3820794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>
            <a:off x="3546504" y="2964267"/>
            <a:ext cx="0" cy="376463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6" y="5480349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7" y="484658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7" y="4212817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3" y="6197583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Ellipse 106"/>
          <p:cNvSpPr/>
          <p:nvPr/>
        </p:nvSpPr>
        <p:spPr>
          <a:xfrm>
            <a:off x="4403803" y="57089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Ellipse 135"/>
          <p:cNvSpPr/>
          <p:nvPr/>
        </p:nvSpPr>
        <p:spPr>
          <a:xfrm>
            <a:off x="6420653" y="5513487"/>
            <a:ext cx="721734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Ellipse 136"/>
          <p:cNvSpPr/>
          <p:nvPr/>
        </p:nvSpPr>
        <p:spPr>
          <a:xfrm>
            <a:off x="7420269" y="465982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Ellipse 137"/>
          <p:cNvSpPr/>
          <p:nvPr/>
        </p:nvSpPr>
        <p:spPr>
          <a:xfrm>
            <a:off x="6937119" y="520010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Ellipse 138"/>
          <p:cNvSpPr/>
          <p:nvPr/>
        </p:nvSpPr>
        <p:spPr>
          <a:xfrm>
            <a:off x="7944097" y="520324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Ellipse 139"/>
          <p:cNvSpPr/>
          <p:nvPr/>
        </p:nvSpPr>
        <p:spPr>
          <a:xfrm>
            <a:off x="6461912" y="56892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Ellipse 140"/>
          <p:cNvSpPr/>
          <p:nvPr/>
        </p:nvSpPr>
        <p:spPr>
          <a:xfrm>
            <a:off x="7228597" y="56892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Ellipse 141"/>
          <p:cNvSpPr/>
          <p:nvPr/>
        </p:nvSpPr>
        <p:spPr>
          <a:xfrm>
            <a:off x="7863849" y="56892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3" name="Ellipse 142"/>
          <p:cNvSpPr/>
          <p:nvPr/>
        </p:nvSpPr>
        <p:spPr>
          <a:xfrm>
            <a:off x="8222392" y="56892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4" name="Connecteur droit avec flèche 143"/>
          <p:cNvCxnSpPr>
            <a:stCxn id="137" idx="3"/>
            <a:endCxn id="138" idx="7"/>
          </p:cNvCxnSpPr>
          <p:nvPr/>
        </p:nvCxnSpPr>
        <p:spPr>
          <a:xfrm flipH="1">
            <a:off x="7135044" y="4855367"/>
            <a:ext cx="319184" cy="3782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>
            <a:stCxn id="137" idx="5"/>
            <a:endCxn id="139" idx="1"/>
          </p:cNvCxnSpPr>
          <p:nvPr/>
        </p:nvCxnSpPr>
        <p:spPr>
          <a:xfrm>
            <a:off x="7618194" y="4855367"/>
            <a:ext cx="359862" cy="3814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>
            <a:endCxn id="140" idx="7"/>
          </p:cNvCxnSpPr>
          <p:nvPr/>
        </p:nvCxnSpPr>
        <p:spPr>
          <a:xfrm flipH="1">
            <a:off x="6659837" y="5396937"/>
            <a:ext cx="281571" cy="3258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>
            <a:stCxn id="138" idx="4"/>
            <a:endCxn id="151" idx="0"/>
          </p:cNvCxnSpPr>
          <p:nvPr/>
        </p:nvCxnSpPr>
        <p:spPr>
          <a:xfrm flipH="1">
            <a:off x="6973657" y="5429190"/>
            <a:ext cx="79404" cy="2621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>
            <a:stCxn id="138" idx="5"/>
            <a:endCxn id="141" idx="0"/>
          </p:cNvCxnSpPr>
          <p:nvPr/>
        </p:nvCxnSpPr>
        <p:spPr>
          <a:xfrm>
            <a:off x="7135044" y="5395641"/>
            <a:ext cx="209495" cy="2936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>
            <a:stCxn id="139" idx="5"/>
            <a:endCxn id="143" idx="0"/>
          </p:cNvCxnSpPr>
          <p:nvPr/>
        </p:nvCxnSpPr>
        <p:spPr>
          <a:xfrm>
            <a:off x="8142022" y="5398785"/>
            <a:ext cx="196312" cy="2905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>
            <a:stCxn id="139" idx="4"/>
            <a:endCxn id="142" idx="0"/>
          </p:cNvCxnSpPr>
          <p:nvPr/>
        </p:nvCxnSpPr>
        <p:spPr>
          <a:xfrm flipH="1">
            <a:off x="7979791" y="5432334"/>
            <a:ext cx="80248" cy="2569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Ellipse 150"/>
          <p:cNvSpPr/>
          <p:nvPr/>
        </p:nvSpPr>
        <p:spPr>
          <a:xfrm>
            <a:off x="6857715" y="569138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Ellipse 152"/>
          <p:cNvSpPr/>
          <p:nvPr/>
        </p:nvSpPr>
        <p:spPr>
          <a:xfrm>
            <a:off x="6210045" y="300595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Ellipse 153"/>
          <p:cNvSpPr/>
          <p:nvPr/>
        </p:nvSpPr>
        <p:spPr>
          <a:xfrm>
            <a:off x="5726895" y="354623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Ellipse 154"/>
          <p:cNvSpPr/>
          <p:nvPr/>
        </p:nvSpPr>
        <p:spPr>
          <a:xfrm>
            <a:off x="6733873" y="35493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6" name="Ellipse 155"/>
          <p:cNvSpPr/>
          <p:nvPr/>
        </p:nvSpPr>
        <p:spPr>
          <a:xfrm>
            <a:off x="5251688" y="403541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Ellipse 156"/>
          <p:cNvSpPr/>
          <p:nvPr/>
        </p:nvSpPr>
        <p:spPr>
          <a:xfrm>
            <a:off x="6018373" y="403541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Ellipse 157"/>
          <p:cNvSpPr/>
          <p:nvPr/>
        </p:nvSpPr>
        <p:spPr>
          <a:xfrm>
            <a:off x="6653625" y="403541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9" name="Ellipse 158"/>
          <p:cNvSpPr/>
          <p:nvPr/>
        </p:nvSpPr>
        <p:spPr>
          <a:xfrm>
            <a:off x="7012168" y="403541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0" name="Connecteur droit avec flèche 159"/>
          <p:cNvCxnSpPr>
            <a:stCxn id="153" idx="3"/>
            <a:endCxn id="154" idx="7"/>
          </p:cNvCxnSpPr>
          <p:nvPr/>
        </p:nvCxnSpPr>
        <p:spPr>
          <a:xfrm flipH="1">
            <a:off x="5924820" y="3201497"/>
            <a:ext cx="319184" cy="3782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avec flèche 160"/>
          <p:cNvCxnSpPr>
            <a:stCxn id="153" idx="5"/>
            <a:endCxn id="155" idx="1"/>
          </p:cNvCxnSpPr>
          <p:nvPr/>
        </p:nvCxnSpPr>
        <p:spPr>
          <a:xfrm>
            <a:off x="6407970" y="3201497"/>
            <a:ext cx="359862" cy="38142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avec flèche 161"/>
          <p:cNvCxnSpPr>
            <a:endCxn id="156" idx="7"/>
          </p:cNvCxnSpPr>
          <p:nvPr/>
        </p:nvCxnSpPr>
        <p:spPr>
          <a:xfrm flipH="1">
            <a:off x="5449613" y="3743067"/>
            <a:ext cx="281571" cy="3258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avec flèche 162"/>
          <p:cNvCxnSpPr>
            <a:stCxn id="154" idx="4"/>
            <a:endCxn id="167" idx="0"/>
          </p:cNvCxnSpPr>
          <p:nvPr/>
        </p:nvCxnSpPr>
        <p:spPr>
          <a:xfrm flipH="1">
            <a:off x="5763433" y="3775320"/>
            <a:ext cx="79404" cy="26219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eur droit avec flèche 163"/>
          <p:cNvCxnSpPr>
            <a:stCxn id="154" idx="5"/>
            <a:endCxn id="157" idx="0"/>
          </p:cNvCxnSpPr>
          <p:nvPr/>
        </p:nvCxnSpPr>
        <p:spPr>
          <a:xfrm>
            <a:off x="5924820" y="3741771"/>
            <a:ext cx="209495" cy="29364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avec flèche 164"/>
          <p:cNvCxnSpPr>
            <a:stCxn id="155" idx="5"/>
            <a:endCxn id="159" idx="0"/>
          </p:cNvCxnSpPr>
          <p:nvPr/>
        </p:nvCxnSpPr>
        <p:spPr>
          <a:xfrm>
            <a:off x="6931798" y="3744915"/>
            <a:ext cx="196312" cy="2905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 droit avec flèche 165"/>
          <p:cNvCxnSpPr>
            <a:stCxn id="155" idx="4"/>
            <a:endCxn id="158" idx="0"/>
          </p:cNvCxnSpPr>
          <p:nvPr/>
        </p:nvCxnSpPr>
        <p:spPr>
          <a:xfrm flipH="1">
            <a:off x="6769567" y="3778464"/>
            <a:ext cx="80248" cy="2569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Ellipse 166"/>
          <p:cNvSpPr/>
          <p:nvPr/>
        </p:nvSpPr>
        <p:spPr>
          <a:xfrm>
            <a:off x="5647491" y="403751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78" y="6220180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495" y="6257598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811566"/>
            <a:ext cx="8648700" cy="3365397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</a:t>
            </a:r>
            <a:r>
              <a:rPr lang="fr-FR" dirty="0" err="1" smtClean="0"/>
              <a:t>relationship</a:t>
            </a:r>
            <a:r>
              <a:rPr lang="fr-FR" dirty="0" smtClean="0"/>
              <a:t>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8395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4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1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1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7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8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6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7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8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9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0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53603" y="54159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Identical</a:t>
            </a:r>
            <a:r>
              <a:rPr lang="fr-FR" b="1" dirty="0" smtClean="0">
                <a:solidFill>
                  <a:srgbClr val="00B050"/>
                </a:solidFill>
              </a:rPr>
              <a:t> to </a:t>
            </a:r>
            <a:r>
              <a:rPr lang="fr-FR" b="1" dirty="0" err="1" smtClean="0">
                <a:solidFill>
                  <a:srgbClr val="00B050"/>
                </a:solidFill>
              </a:rPr>
              <a:t>algorithm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scalar</a:t>
            </a:r>
            <a:r>
              <a:rPr lang="fr-FR" b="1" dirty="0" smtClean="0">
                <a:solidFill>
                  <a:srgbClr val="00B050"/>
                </a:solidFill>
              </a:rPr>
              <a:t> version!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1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0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9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54" y="385257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24742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9" name="Visio" r:id="rId4" imgW="18707115" imgH="8563138" progId="Visio.Drawing.15">
                  <p:embed/>
                </p:oleObj>
              </mc:Choice>
              <mc:Fallback>
                <p:oleObj name="Visio" r:id="rId4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7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2" y="398832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9" y="4512695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Bar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Colored</a:t>
            </a:r>
            <a:endParaRPr lang="fr-FR" dirty="0" smtClean="0"/>
          </a:p>
          <a:p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Stacked</a:t>
            </a:r>
            <a:r>
              <a:rPr lang="fr-FR" dirty="0" smtClean="0"/>
              <a:t> bar</a:t>
            </a:r>
          </a:p>
          <a:p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0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TS Record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16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17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181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8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0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40505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4" descr="delete, error, remov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85" y="3296711"/>
            <a:ext cx="633600" cy="6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delete, error, remov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228" y="3296711"/>
            <a:ext cx="633600" cy="6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Complexity</a:t>
            </a:r>
            <a:r>
              <a:rPr lang="fr-FR" sz="3200" dirty="0" smtClean="0"/>
              <a:t> of large </a:t>
            </a:r>
            <a:r>
              <a:rPr lang="fr-FR" sz="3200" dirty="0" err="1" smtClean="0"/>
              <a:t>scale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</a:t>
            </a:r>
            <a:r>
              <a:rPr lang="fr-FR" sz="3200" dirty="0" err="1" smtClean="0"/>
              <a:t>systems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13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64006"/>
              </p:ext>
            </p:extLst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48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903745"/>
              </p:ext>
            </p:extLst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49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399365"/>
              </p:ext>
            </p:extLst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331791"/>
              </p:ext>
            </p:extLst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01843"/>
              </p:ext>
            </p:extLst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2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80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676525"/>
            <a:ext cx="8648700" cy="1885950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r>
              <a:rPr lang="fr-FR" b="1" dirty="0" smtClean="0"/>
              <a:t>: </a:t>
            </a:r>
            <a:r>
              <a:rPr lang="fr-FR" dirty="0" err="1" smtClean="0"/>
              <a:t>sequence</a:t>
            </a:r>
            <a:r>
              <a:rPr lang="fr-FR" dirty="0" smtClean="0"/>
              <a:t> of spatial and temporal </a:t>
            </a:r>
            <a:r>
              <a:rPr lang="fr-FR" dirty="0" err="1" smtClean="0"/>
              <a:t>cuts</a:t>
            </a:r>
            <a:endParaRPr lang="fr-FR" dirty="0" smtClean="0"/>
          </a:p>
          <a:p>
            <a:r>
              <a:rPr lang="fr-FR" b="1" dirty="0" err="1" smtClean="0"/>
              <a:t>Aggregation</a:t>
            </a:r>
            <a:r>
              <a:rPr lang="fr-FR" b="1" dirty="0" smtClean="0"/>
              <a:t>, redistribution: </a:t>
            </a:r>
            <a:r>
              <a:rPr lang="fr-FR" dirty="0" err="1" smtClean="0"/>
              <a:t>principle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temporal </a:t>
            </a:r>
            <a:r>
              <a:rPr lang="fr-FR" dirty="0" err="1" smtClean="0"/>
              <a:t>algorithm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376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pic>
        <p:nvPicPr>
          <p:cNvPr id="45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62" y="530277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45" idx="1"/>
          </p:cNvCxnSpPr>
          <p:nvPr/>
        </p:nvCxnSpPr>
        <p:spPr>
          <a:xfrm>
            <a:off x="3631131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5" idx="3"/>
          </p:cNvCxnSpPr>
          <p:nvPr/>
        </p:nvCxnSpPr>
        <p:spPr>
          <a:xfrm>
            <a:off x="4665992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7" name="Visio" r:id="rId5" imgW="7391371" imgH="5591142" progId="Visio.Drawing.15">
                  <p:embed/>
                </p:oleObj>
              </mc:Choice>
              <mc:Fallback>
                <p:oleObj name="Visio" r:id="rId5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8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9" name="Visio" r:id="rId9" imgW="7143904" imgH="5343623" progId="Visio.Drawing.15">
                  <p:embed/>
                </p:oleObj>
              </mc:Choice>
              <mc:Fallback>
                <p:oleObj name="Visio" r:id="rId9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0" name="Visio" r:id="rId11" imgW="7143904" imgH="5343623" progId="Visio.Drawing.15">
                  <p:embed/>
                </p:oleObj>
              </mc:Choice>
              <mc:Fallback>
                <p:oleObj name="Visio" r:id="rId11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4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5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Upper</a:t>
            </a:r>
            <a:r>
              <a:rPr lang="fr-FR" dirty="0" smtClean="0"/>
              <a:t> Gauss </a:t>
            </a:r>
            <a:r>
              <a:rPr lang="fr-FR" dirty="0" err="1" smtClean="0"/>
              <a:t>Siedel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4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5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analyze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applications?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56815" y="4452579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489" y="2347784"/>
            <a:ext cx="2917452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2110004" y="2360506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3577996" y="2249830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èche droite 43"/>
          <p:cNvSpPr/>
          <p:nvPr/>
        </p:nvSpPr>
        <p:spPr>
          <a:xfrm>
            <a:off x="3233617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5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4242</TotalTime>
  <Words>1745</Words>
  <Application>Microsoft Office PowerPoint</Application>
  <PresentationFormat>Affichage à l'écran (4:3)</PresentationFormat>
  <Paragraphs>870</Paragraphs>
  <Slides>98</Slides>
  <Notes>13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98</vt:i4>
      </vt:variant>
    </vt:vector>
  </HeadingPairs>
  <TitlesOfParts>
    <vt:vector size="109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Dessin Microsoft 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Complexity of multimedia applications</vt:lpstr>
      <vt:lpstr>Complexity of large scale parallel systems</vt:lpstr>
      <vt:lpstr>How to analyze these applications?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Framework for spatiotemporal analysis</vt:lpstr>
      <vt:lpstr>Overviews</vt:lpstr>
      <vt:lpstr>Ocelotl Analysis Tool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  <vt:lpstr>Lamarche-Perrin’s Method</vt:lpstr>
      <vt:lpstr>Multi agent system analysis</vt:lpstr>
      <vt:lpstr>Reduce complexity while keeping information</vt:lpstr>
      <vt:lpstr>Population, individuals, attributes</vt:lpstr>
      <vt:lpstr>Partition the population</vt:lpstr>
      <vt:lpstr>From the partition to the interpretation</vt:lpstr>
      <vt:lpstr>Best Partition problem</vt:lpstr>
      <vt:lpstr>Complexity</vt:lpstr>
      <vt:lpstr>Complexity reduction</vt:lpstr>
      <vt:lpstr>Information Loss</vt:lpstr>
      <vt:lpstr>Parametrized Information Criterion</vt:lpstr>
      <vt:lpstr>Aggregation constraints</vt:lpstr>
      <vt:lpstr>How to build a polynomial algorithm?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Visualize the trace abstraction</vt:lpstr>
      <vt:lpstr>Stacked bar chart visual aggregation</vt:lpstr>
      <vt:lpstr>Example of analyses</vt:lpstr>
      <vt:lpstr>TS Record</vt:lpstr>
      <vt:lpstr>Conjugate Gradient</vt:lpstr>
      <vt:lpstr>We need some space!</vt:lpstr>
      <vt:lpstr>Spatiotemporal Analysis</vt:lpstr>
      <vt:lpstr>Interest of spatiotemporal analysis</vt:lpstr>
      <vt:lpstr>Build a microscopic model from the trace</vt:lpstr>
      <vt:lpstr>Microscopic model structure</vt:lpstr>
      <vt:lpstr>Hardware/software hierarchy</vt:lpstr>
      <vt:lpstr>Hierarchize the spatial dimension</vt:lpstr>
      <vt:lpstr>Aggregate the microscopic model</vt:lpstr>
      <vt:lpstr>Forbidden Aggregates</vt:lpstr>
      <vt:lpstr>Quality computation </vt:lpstr>
      <vt:lpstr>Aggregation algorithm</vt:lpstr>
      <vt:lpstr>Aggregate the microscopic model</vt:lpstr>
      <vt:lpstr>Visual aggregation</vt:lpstr>
      <vt:lpstr>Example of analyses</vt:lpstr>
      <vt:lpstr>Lower Upper Gauss Siedel</vt:lpstr>
      <vt:lpstr>Implementation: Ocelotl Analysis Tool</vt:lpstr>
      <vt:lpstr>Ocelotl Architecture</vt:lpstr>
      <vt:lpstr>Framesoc</vt:lpstr>
      <vt:lpstr>Présentation PowerPoint</vt:lpstr>
      <vt:lpstr>Conclusion</vt:lpstr>
      <vt:lpstr>Publications</vt:lpstr>
      <vt:lpstr>Backup</vt:lpstr>
      <vt:lpstr>Main thread: a recording application</vt:lpstr>
      <vt:lpstr>Knowledge on TS Record use case</vt:lpstr>
      <vt:lpstr>How to adapt LP method to spatiotemporal analysis?</vt:lpstr>
      <vt:lpstr>Microscopic model building</vt:lpstr>
      <vt:lpstr>Quality computation</vt:lpstr>
      <vt:lpstr>Best cut computation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365</cp:revision>
  <dcterms:created xsi:type="dcterms:W3CDTF">2015-05-04T13:17:04Z</dcterms:created>
  <dcterms:modified xsi:type="dcterms:W3CDTF">2015-05-24T23:55:47Z</dcterms:modified>
</cp:coreProperties>
</file>